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287000" cx="18288000"/>
  <p:notesSz cx="6858000" cy="9144000"/>
  <p:embeddedFontLst>
    <p:embeddedFont>
      <p:font typeface="Halant"/>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0E36E4D-5B35-41C3-A368-222C61BFBF13}">
  <a:tblStyle styleId="{70E36E4D-5B35-41C3-A368-222C61BFBF1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1f40c23e3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31f40c23e3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1f40c23e34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g31f40c23e34_0_9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dae439e0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31dae439e0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dafe40b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31dafe40b6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1f40c23e34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g31f40c23e34_0_2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1dafe40b6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g31dafe40b62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1d9caaf0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g31d9caaf035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4.jpg"/><Relationship Id="rId5"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084" cy="10467826"/>
            <a:chOff x="0" y="-241102"/>
            <a:chExt cx="5652112" cy="13957102"/>
          </a:xfrm>
        </p:grpSpPr>
        <p:grpSp>
          <p:nvGrpSpPr>
            <p:cNvPr id="85" name="Google Shape;85;p13"/>
            <p:cNvGrpSpPr/>
            <p:nvPr/>
          </p:nvGrpSpPr>
          <p:grpSpPr>
            <a:xfrm>
              <a:off x="2826056" y="-241102"/>
              <a:ext cx="2826056" cy="13957102"/>
              <a:chOff x="0" y="-47625"/>
              <a:chExt cx="558233" cy="2756958"/>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056" cy="13957102"/>
              <a:chOff x="0" y="-47625"/>
              <a:chExt cx="558233" cy="2756958"/>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056" cy="13957102"/>
              <a:chOff x="0" y="-47625"/>
              <a:chExt cx="558233" cy="2756958"/>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207988" y="3429003"/>
            <a:ext cx="14079900" cy="2866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Clr>
                <a:srgbClr val="000000"/>
              </a:buClr>
              <a:buFont typeface="Arial"/>
              <a:buNone/>
            </a:pPr>
            <a:r>
              <a:rPr b="1" lang="en-US" sz="9600">
                <a:solidFill>
                  <a:srgbClr val="231F20"/>
                </a:solidFill>
                <a:latin typeface="Halant"/>
                <a:ea typeface="Halant"/>
                <a:cs typeface="Halant"/>
                <a:sym typeface="Halant"/>
              </a:rPr>
              <a:t>IDEOLOGIES OF THE </a:t>
            </a:r>
            <a:endParaRPr b="1" sz="9600">
              <a:solidFill>
                <a:srgbClr val="231F20"/>
              </a:solidFill>
              <a:latin typeface="Halant"/>
              <a:ea typeface="Halant"/>
              <a:cs typeface="Halant"/>
              <a:sym typeface="Halant"/>
            </a:endParaRPr>
          </a:p>
          <a:p>
            <a:pPr indent="0" lvl="0" marL="0" marR="0" rtl="0" algn="ctr">
              <a:lnSpc>
                <a:spcPct val="96999"/>
              </a:lnSpc>
              <a:spcBef>
                <a:spcPts val="0"/>
              </a:spcBef>
              <a:spcAft>
                <a:spcPts val="0"/>
              </a:spcAft>
              <a:buClr>
                <a:srgbClr val="000000"/>
              </a:buClr>
              <a:buFont typeface="Arial"/>
              <a:buNone/>
            </a:pPr>
            <a:r>
              <a:rPr b="1" lang="en-US" sz="9600">
                <a:solidFill>
                  <a:srgbClr val="231F20"/>
                </a:solidFill>
                <a:latin typeface="Halant"/>
                <a:ea typeface="Halant"/>
                <a:cs typeface="Halant"/>
                <a:sym typeface="Halant"/>
              </a:rPr>
              <a:t>US AND USSR</a:t>
            </a:r>
            <a:endParaRPr b="1" sz="9600">
              <a:solidFill>
                <a:srgbClr val="231F20"/>
              </a:solidFill>
              <a:latin typeface="Halant"/>
              <a:ea typeface="Halant"/>
              <a:cs typeface="Halant"/>
              <a:sym typeface="Halant"/>
            </a:endParaRPr>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935352" y="6904233"/>
            <a:ext cx="12625200" cy="744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4835" u="none" cap="none" strike="noStrike">
                <a:solidFill>
                  <a:srgbClr val="231F20"/>
                </a:solidFill>
                <a:latin typeface="Inter"/>
                <a:ea typeface="Inter"/>
                <a:cs typeface="Inter"/>
                <a:sym typeface="Inter"/>
              </a:rPr>
              <a:t>Unit </a:t>
            </a:r>
            <a:r>
              <a:rPr lang="en-US" sz="4835">
                <a:solidFill>
                  <a:srgbClr val="231F20"/>
                </a:solidFill>
                <a:latin typeface="Inter"/>
                <a:ea typeface="Inter"/>
                <a:cs typeface="Inter"/>
                <a:sym typeface="Inter"/>
              </a:rPr>
              <a:t>9</a:t>
            </a:r>
            <a:r>
              <a:rPr lang="en-US" sz="4835">
                <a:solidFill>
                  <a:srgbClr val="231F20"/>
                </a:solidFill>
                <a:latin typeface="Inter"/>
                <a:ea typeface="Inter"/>
                <a:cs typeface="Inter"/>
                <a:sym typeface="Inter"/>
              </a:rPr>
              <a:t>:</a:t>
            </a:r>
            <a:r>
              <a:rPr b="0" i="0" lang="en-US" sz="4835" u="none" cap="none" strike="noStrike">
                <a:solidFill>
                  <a:srgbClr val="231F20"/>
                </a:solidFill>
                <a:latin typeface="Inter"/>
                <a:ea typeface="Inter"/>
                <a:cs typeface="Inter"/>
                <a:sym typeface="Inter"/>
              </a:rPr>
              <a:t> </a:t>
            </a:r>
            <a:r>
              <a:rPr lang="en-US" sz="4835">
                <a:solidFill>
                  <a:srgbClr val="231F20"/>
                </a:solidFill>
                <a:latin typeface="Inter"/>
                <a:ea typeface="Inter"/>
                <a:cs typeface="Inter"/>
                <a:sym typeface="Inter"/>
              </a:rPr>
              <a:t>Cold War &amp; Global Transformations</a:t>
            </a:r>
            <a:endParaRPr sz="500"/>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99" name="Google Shape;99;p1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nvSpPr>
        <p:spPr>
          <a:xfrm>
            <a:off x="2816777" y="124225"/>
            <a:ext cx="12470700" cy="2539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6000">
                <a:solidFill>
                  <a:srgbClr val="231F20"/>
                </a:solidFill>
                <a:latin typeface="Halant"/>
                <a:ea typeface="Halant"/>
                <a:cs typeface="Halant"/>
                <a:sym typeface="Halant"/>
              </a:rPr>
              <a:t>UNIT 9</a:t>
            </a:r>
            <a:endParaRPr b="1" sz="60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4500">
                <a:solidFill>
                  <a:srgbClr val="231F20"/>
                </a:solidFill>
                <a:latin typeface="Halant"/>
                <a:ea typeface="Halant"/>
                <a:cs typeface="Halant"/>
                <a:sym typeface="Halant"/>
              </a:rPr>
              <a:t>Unit 9: Cold War &amp; Global Transformations</a:t>
            </a:r>
            <a:endParaRPr b="1" sz="45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t/>
            </a:r>
            <a:endParaRPr b="1" sz="6000">
              <a:solidFill>
                <a:srgbClr val="231F20"/>
              </a:solidFill>
              <a:latin typeface="Halant"/>
              <a:ea typeface="Halant"/>
              <a:cs typeface="Halant"/>
              <a:sym typeface="Halant"/>
            </a:endParaRPr>
          </a:p>
        </p:txBody>
      </p:sp>
      <p:sp>
        <p:nvSpPr>
          <p:cNvPr id="106" name="Google Shape;106;p14"/>
          <p:cNvSpPr txBox="1"/>
          <p:nvPr/>
        </p:nvSpPr>
        <p:spPr>
          <a:xfrm>
            <a:off x="5706228" y="1702556"/>
            <a:ext cx="6691800" cy="570900"/>
          </a:xfrm>
          <a:prstGeom prst="rect">
            <a:avLst/>
          </a:prstGeom>
          <a:noFill/>
          <a:ln>
            <a:noFill/>
          </a:ln>
        </p:spPr>
        <p:txBody>
          <a:bodyPr anchorCtr="0" anchor="t" bIns="0" lIns="0" spcFirstLastPara="1" rIns="0" wrap="square" tIns="0">
            <a:spAutoFit/>
          </a:bodyPr>
          <a:lstStyle/>
          <a:p>
            <a:pPr indent="0" lvl="0" marL="0" marR="0" rtl="0" algn="ctr">
              <a:lnSpc>
                <a:spcPct val="139983"/>
              </a:lnSpc>
              <a:spcBef>
                <a:spcPts val="0"/>
              </a:spcBef>
              <a:spcAft>
                <a:spcPts val="0"/>
              </a:spcAft>
              <a:buNone/>
            </a:pPr>
            <a:r>
              <a:rPr b="1" lang="en-US" sz="3709">
                <a:solidFill>
                  <a:srgbClr val="231F20"/>
                </a:solidFill>
                <a:latin typeface="Halant"/>
                <a:ea typeface="Halant"/>
                <a:cs typeface="Halant"/>
                <a:sym typeface="Halant"/>
              </a:rPr>
              <a:t>1947</a:t>
            </a:r>
            <a:r>
              <a:rPr b="1" lang="en-US" sz="3709">
                <a:solidFill>
                  <a:srgbClr val="231F20"/>
                </a:solidFill>
                <a:latin typeface="Halant"/>
                <a:ea typeface="Halant"/>
                <a:cs typeface="Halant"/>
                <a:sym typeface="Halant"/>
              </a:rPr>
              <a:t>-1989</a:t>
            </a:r>
            <a:endParaRPr b="1">
              <a:latin typeface="Halant"/>
              <a:ea typeface="Halant"/>
              <a:cs typeface="Halant"/>
              <a:sym typeface="Halant"/>
            </a:endParaRPr>
          </a:p>
        </p:txBody>
      </p:sp>
      <p:grpSp>
        <p:nvGrpSpPr>
          <p:cNvPr id="107" name="Google Shape;107;p14"/>
          <p:cNvGrpSpPr/>
          <p:nvPr/>
        </p:nvGrpSpPr>
        <p:grpSpPr>
          <a:xfrm>
            <a:off x="185402" y="-144662"/>
            <a:ext cx="937455" cy="10431728"/>
            <a:chOff x="0" y="-38100"/>
            <a:chExt cx="246900" cy="2747433"/>
          </a:xfrm>
        </p:grpSpPr>
        <p:sp>
          <p:nvSpPr>
            <p:cNvPr id="108" name="Google Shape;108;p14"/>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09" name="Google Shape;109;p14"/>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0" name="Google Shape;110;p14"/>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11" name="Google Shape;111;p14"/>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12" name="Google Shape;112;p1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113" name="Google Shape;113;p14"/>
          <p:cNvGrpSpPr/>
          <p:nvPr/>
        </p:nvGrpSpPr>
        <p:grpSpPr>
          <a:xfrm>
            <a:off x="15859155" y="-98041"/>
            <a:ext cx="1562625" cy="1771271"/>
            <a:chOff x="0" y="-130721"/>
            <a:chExt cx="2083500" cy="2361695"/>
          </a:xfrm>
        </p:grpSpPr>
        <p:grpSp>
          <p:nvGrpSpPr>
            <p:cNvPr id="114" name="Google Shape;114;p14"/>
            <p:cNvGrpSpPr/>
            <p:nvPr/>
          </p:nvGrpSpPr>
          <p:grpSpPr>
            <a:xfrm>
              <a:off x="75599" y="-130721"/>
              <a:ext cx="1932614" cy="2361695"/>
              <a:chOff x="0" y="-47625"/>
              <a:chExt cx="704100" cy="860425"/>
            </a:xfrm>
          </p:grpSpPr>
          <p:sp>
            <p:nvSpPr>
              <p:cNvPr id="115" name="Google Shape;115;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7" name="Google Shape;117;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a:t>
              </a:r>
              <a:endParaRPr/>
            </a:p>
          </p:txBody>
        </p:sp>
      </p:grpSp>
      <p:sp>
        <p:nvSpPr>
          <p:cNvPr id="118" name="Google Shape;118;p14"/>
          <p:cNvSpPr txBox="1"/>
          <p:nvPr/>
        </p:nvSpPr>
        <p:spPr>
          <a:xfrm>
            <a:off x="1958840" y="7989780"/>
            <a:ext cx="14705400" cy="18471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b="1" lang="en-US" sz="3600">
                <a:solidFill>
                  <a:schemeClr val="dk1"/>
                </a:solidFill>
                <a:latin typeface="Halant"/>
                <a:ea typeface="Halant"/>
                <a:cs typeface="Halant"/>
                <a:sym typeface="Halant"/>
              </a:rPr>
              <a:t>Essential Question</a:t>
            </a:r>
            <a:endParaRPr b="1" sz="3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US" sz="3400">
                <a:solidFill>
                  <a:schemeClr val="dk1"/>
                </a:solidFill>
                <a:latin typeface="Inter"/>
                <a:ea typeface="Inter"/>
                <a:cs typeface="Inter"/>
                <a:sym typeface="Inter"/>
              </a:rPr>
              <a:t>tbd</a:t>
            </a:r>
            <a:endParaRPr i="1" sz="3400">
              <a:solidFill>
                <a:schemeClr val="dk1"/>
              </a:solidFill>
              <a:latin typeface="Inter"/>
              <a:ea typeface="Inter"/>
              <a:cs typeface="Inter"/>
              <a:sym typeface="Inter"/>
            </a:endParaRPr>
          </a:p>
          <a:p>
            <a:pPr indent="0" lvl="0" marL="0" rtl="0" algn="l">
              <a:spcBef>
                <a:spcPts val="0"/>
              </a:spcBef>
              <a:spcAft>
                <a:spcPts val="0"/>
              </a:spcAft>
              <a:buSzPts val="1100"/>
              <a:buNone/>
            </a:pPr>
            <a:r>
              <a:t/>
            </a:r>
            <a:endParaRPr i="1" sz="5000">
              <a:solidFill>
                <a:schemeClr val="dk1"/>
              </a:solidFill>
              <a:latin typeface="Inter"/>
              <a:ea typeface="Inter"/>
              <a:cs typeface="Inter"/>
              <a:sym typeface="Inter"/>
            </a:endParaRPr>
          </a:p>
        </p:txBody>
      </p:sp>
      <p:pic>
        <p:nvPicPr>
          <p:cNvPr id="119" name="Google Shape;119;p14"/>
          <p:cNvPicPr preferRelativeResize="0"/>
          <p:nvPr/>
        </p:nvPicPr>
        <p:blipFill>
          <a:blip r:embed="rId3">
            <a:alphaModFix/>
          </a:blip>
          <a:stretch>
            <a:fillRect/>
          </a:stretch>
        </p:blipFill>
        <p:spPr>
          <a:xfrm>
            <a:off x="3412872" y="2395000"/>
            <a:ext cx="11462250" cy="5473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5"/>
          <p:cNvSpPr/>
          <p:nvPr/>
        </p:nvSpPr>
        <p:spPr>
          <a:xfrm>
            <a:off x="-2620701" y="-80144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5" name="Google Shape;125;p15"/>
          <p:cNvSpPr txBox="1"/>
          <p:nvPr/>
        </p:nvSpPr>
        <p:spPr>
          <a:xfrm>
            <a:off x="2404455" y="1190300"/>
            <a:ext cx="13179900" cy="1123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300">
                <a:solidFill>
                  <a:srgbClr val="231F20"/>
                </a:solidFill>
                <a:latin typeface="Halant"/>
                <a:ea typeface="Halant"/>
                <a:cs typeface="Halant"/>
                <a:sym typeface="Halant"/>
              </a:rPr>
              <a:t>INQUIRY JOURNAL, TOPIC 1</a:t>
            </a:r>
            <a:endParaRPr sz="7300"/>
          </a:p>
        </p:txBody>
      </p:sp>
      <p:sp>
        <p:nvSpPr>
          <p:cNvPr id="126" name="Google Shape;126;p15"/>
          <p:cNvSpPr txBox="1"/>
          <p:nvPr/>
        </p:nvSpPr>
        <p:spPr>
          <a:xfrm>
            <a:off x="1209675" y="3200775"/>
            <a:ext cx="10512000" cy="450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1100"/>
              <a:buNone/>
            </a:pPr>
            <a:r>
              <a:rPr b="1" lang="en-US" sz="4600">
                <a:solidFill>
                  <a:schemeClr val="dk1"/>
                </a:solidFill>
                <a:latin typeface="Inter"/>
                <a:ea typeface="Inter"/>
                <a:cs typeface="Inter"/>
                <a:sym typeface="Inter"/>
              </a:rPr>
              <a:t>Directions: </a:t>
            </a:r>
            <a:r>
              <a:rPr lang="en-US" sz="4600">
                <a:solidFill>
                  <a:schemeClr val="dk1"/>
                </a:solidFill>
                <a:latin typeface="Inter"/>
                <a:ea typeface="Inter"/>
                <a:cs typeface="Inter"/>
                <a:sym typeface="Inter"/>
              </a:rPr>
              <a:t>Read each of the supporting questions. </a:t>
            </a:r>
            <a:endParaRPr sz="4600">
              <a:solidFill>
                <a:schemeClr val="dk1"/>
              </a:solidFill>
              <a:latin typeface="Inter"/>
              <a:ea typeface="Inter"/>
              <a:cs typeface="Inter"/>
              <a:sym typeface="Inter"/>
            </a:endParaRPr>
          </a:p>
          <a:p>
            <a:pPr indent="-520700" lvl="0" marL="457200" rtl="0" algn="l">
              <a:spcBef>
                <a:spcPts val="1000"/>
              </a:spcBef>
              <a:spcAft>
                <a:spcPts val="0"/>
              </a:spcAft>
              <a:buClr>
                <a:schemeClr val="dk1"/>
              </a:buClr>
              <a:buSzPts val="4600"/>
              <a:buFont typeface="Inter"/>
              <a:buChar char="●"/>
            </a:pPr>
            <a:r>
              <a:rPr lang="en-US" sz="4600">
                <a:solidFill>
                  <a:schemeClr val="dk1"/>
                </a:solidFill>
                <a:latin typeface="Inter"/>
                <a:ea typeface="Inter"/>
                <a:cs typeface="Inter"/>
                <a:sym typeface="Inter"/>
              </a:rPr>
              <a:t>For each “K,” write what you already </a:t>
            </a:r>
            <a:r>
              <a:rPr b="1" lang="en-US" sz="4600">
                <a:solidFill>
                  <a:schemeClr val="dk1"/>
                </a:solidFill>
                <a:latin typeface="Inter"/>
                <a:ea typeface="Inter"/>
                <a:cs typeface="Inter"/>
                <a:sym typeface="Inter"/>
              </a:rPr>
              <a:t>KNOW</a:t>
            </a:r>
            <a:r>
              <a:rPr lang="en-US" sz="4600">
                <a:solidFill>
                  <a:schemeClr val="dk1"/>
                </a:solidFill>
                <a:latin typeface="Inter"/>
                <a:ea typeface="Inter"/>
                <a:cs typeface="Inter"/>
                <a:sym typeface="Inter"/>
              </a:rPr>
              <a:t> about the topic. </a:t>
            </a:r>
            <a:endParaRPr sz="4600">
              <a:solidFill>
                <a:schemeClr val="dk1"/>
              </a:solidFill>
              <a:latin typeface="Inter"/>
              <a:ea typeface="Inter"/>
              <a:cs typeface="Inter"/>
              <a:sym typeface="Inter"/>
            </a:endParaRPr>
          </a:p>
          <a:p>
            <a:pPr indent="-520700" lvl="0" marL="457200" rtl="0" algn="l">
              <a:spcBef>
                <a:spcPts val="1000"/>
              </a:spcBef>
              <a:spcAft>
                <a:spcPts val="1000"/>
              </a:spcAft>
              <a:buClr>
                <a:schemeClr val="dk1"/>
              </a:buClr>
              <a:buSzPts val="4600"/>
              <a:buFont typeface="Inter"/>
              <a:buChar char="●"/>
            </a:pPr>
            <a:r>
              <a:rPr lang="en-US" sz="4600">
                <a:solidFill>
                  <a:schemeClr val="dk1"/>
                </a:solidFill>
                <a:latin typeface="Inter"/>
                <a:ea typeface="Inter"/>
                <a:cs typeface="Inter"/>
                <a:sym typeface="Inter"/>
              </a:rPr>
              <a:t>For each “W,” write what you </a:t>
            </a:r>
            <a:r>
              <a:rPr b="1" lang="en-US" sz="4600">
                <a:solidFill>
                  <a:schemeClr val="dk1"/>
                </a:solidFill>
                <a:latin typeface="Inter"/>
                <a:ea typeface="Inter"/>
                <a:cs typeface="Inter"/>
                <a:sym typeface="Inter"/>
              </a:rPr>
              <a:t>WONDER</a:t>
            </a:r>
            <a:r>
              <a:rPr lang="en-US" sz="4600">
                <a:solidFill>
                  <a:schemeClr val="dk1"/>
                </a:solidFill>
                <a:latin typeface="Inter"/>
                <a:ea typeface="Inter"/>
                <a:cs typeface="Inter"/>
                <a:sym typeface="Inter"/>
              </a:rPr>
              <a:t> about the topic. </a:t>
            </a:r>
            <a:endParaRPr sz="4600">
              <a:latin typeface="Inter"/>
              <a:ea typeface="Inter"/>
              <a:cs typeface="Inter"/>
              <a:sym typeface="Inter"/>
            </a:endParaRPr>
          </a:p>
        </p:txBody>
      </p:sp>
      <p:grpSp>
        <p:nvGrpSpPr>
          <p:cNvPr id="127" name="Google Shape;127;p15"/>
          <p:cNvGrpSpPr/>
          <p:nvPr/>
        </p:nvGrpSpPr>
        <p:grpSpPr>
          <a:xfrm>
            <a:off x="-254016" y="9230009"/>
            <a:ext cx="18796043" cy="937448"/>
            <a:chOff x="204" y="0"/>
            <a:chExt cx="25061391" cy="1249931"/>
          </a:xfrm>
        </p:grpSpPr>
        <p:grpSp>
          <p:nvGrpSpPr>
            <p:cNvPr id="128" name="Google Shape;128;p15"/>
            <p:cNvGrpSpPr/>
            <p:nvPr/>
          </p:nvGrpSpPr>
          <p:grpSpPr>
            <a:xfrm rot="5400000">
              <a:off x="12002369" y="-11663474"/>
              <a:ext cx="1249931" cy="24576878"/>
              <a:chOff x="0" y="-38100"/>
              <a:chExt cx="246900" cy="4854692"/>
            </a:xfrm>
          </p:grpSpPr>
          <p:sp>
            <p:nvSpPr>
              <p:cNvPr id="129" name="Google Shape;12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0" name="Google Shape;130;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1" name="Google Shape;131;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32" name="Google Shape;13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3" name="Google Shape;13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34" name="Google Shape;134;p15"/>
          <p:cNvGrpSpPr/>
          <p:nvPr/>
        </p:nvGrpSpPr>
        <p:grpSpPr>
          <a:xfrm>
            <a:off x="15859155" y="-98041"/>
            <a:ext cx="1562625" cy="1771271"/>
            <a:chOff x="0" y="-130721"/>
            <a:chExt cx="2083500" cy="2361695"/>
          </a:xfrm>
        </p:grpSpPr>
        <p:grpSp>
          <p:nvGrpSpPr>
            <p:cNvPr id="135" name="Google Shape;135;p15"/>
            <p:cNvGrpSpPr/>
            <p:nvPr/>
          </p:nvGrpSpPr>
          <p:grpSpPr>
            <a:xfrm>
              <a:off x="75599" y="-130721"/>
              <a:ext cx="1932614" cy="2361695"/>
              <a:chOff x="0" y="-47625"/>
              <a:chExt cx="704100" cy="860425"/>
            </a:xfrm>
          </p:grpSpPr>
          <p:sp>
            <p:nvSpPr>
              <p:cNvPr id="136" name="Google Shape;136;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8" name="Google Shape;138;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2</a:t>
              </a:r>
              <a:endParaRPr/>
            </a:p>
          </p:txBody>
        </p:sp>
      </p:grpSp>
      <p:sp>
        <p:nvSpPr>
          <p:cNvPr id="139" name="Google Shape;139;p15"/>
          <p:cNvSpPr/>
          <p:nvPr/>
        </p:nvSpPr>
        <p:spPr>
          <a:xfrm>
            <a:off x="13601700" y="614206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6"/>
          <p:cNvSpPr txBox="1"/>
          <p:nvPr/>
        </p:nvSpPr>
        <p:spPr>
          <a:xfrm>
            <a:off x="4572000" y="3311963"/>
            <a:ext cx="12748500" cy="5387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US" sz="5000">
                <a:solidFill>
                  <a:schemeClr val="dk1"/>
                </a:solidFill>
                <a:latin typeface="Inter"/>
                <a:ea typeface="Inter"/>
                <a:cs typeface="Inter"/>
                <a:sym typeface="Inter"/>
              </a:rPr>
              <a:t>Causation - </a:t>
            </a:r>
            <a:r>
              <a:rPr lang="en-US" sz="5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5000">
              <a:solidFill>
                <a:srgbClr val="231F20"/>
              </a:solidFill>
              <a:latin typeface="Inter"/>
              <a:ea typeface="Inter"/>
              <a:cs typeface="Inter"/>
              <a:sym typeface="Inter"/>
            </a:endParaRPr>
          </a:p>
        </p:txBody>
      </p:sp>
      <p:sp>
        <p:nvSpPr>
          <p:cNvPr id="145" name="Google Shape;145;p16"/>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6" name="Google Shape;146;p16"/>
          <p:cNvGrpSpPr/>
          <p:nvPr/>
        </p:nvGrpSpPr>
        <p:grpSpPr>
          <a:xfrm>
            <a:off x="-254016" y="9230009"/>
            <a:ext cx="18796043" cy="937448"/>
            <a:chOff x="204" y="0"/>
            <a:chExt cx="25061391" cy="1249931"/>
          </a:xfrm>
        </p:grpSpPr>
        <p:grpSp>
          <p:nvGrpSpPr>
            <p:cNvPr id="147" name="Google Shape;147;p16"/>
            <p:cNvGrpSpPr/>
            <p:nvPr/>
          </p:nvGrpSpPr>
          <p:grpSpPr>
            <a:xfrm rot="5400000">
              <a:off x="12002369" y="-11663474"/>
              <a:ext cx="1249931" cy="24576878"/>
              <a:chOff x="0" y="-38100"/>
              <a:chExt cx="246900" cy="4854692"/>
            </a:xfrm>
          </p:grpSpPr>
          <p:sp>
            <p:nvSpPr>
              <p:cNvPr id="148" name="Google Shape;148;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9" name="Google Shape;149;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0" name="Google Shape;150;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51" name="Google Shape;151;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2" name="Google Shape;152;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3" name="Google Shape;153;p16"/>
          <p:cNvSpPr txBox="1"/>
          <p:nvPr/>
        </p:nvSpPr>
        <p:spPr>
          <a:xfrm>
            <a:off x="724649" y="1838450"/>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54" name="Google Shape;154;p16"/>
          <p:cNvGrpSpPr/>
          <p:nvPr/>
        </p:nvGrpSpPr>
        <p:grpSpPr>
          <a:xfrm>
            <a:off x="15859155" y="-98041"/>
            <a:ext cx="1562625" cy="1771271"/>
            <a:chOff x="0" y="-130721"/>
            <a:chExt cx="2083500" cy="2361695"/>
          </a:xfrm>
        </p:grpSpPr>
        <p:grpSp>
          <p:nvGrpSpPr>
            <p:cNvPr id="155" name="Google Shape;155;p16"/>
            <p:cNvGrpSpPr/>
            <p:nvPr/>
          </p:nvGrpSpPr>
          <p:grpSpPr>
            <a:xfrm>
              <a:off x="75599" y="-130721"/>
              <a:ext cx="1932614" cy="2361695"/>
              <a:chOff x="0" y="-47625"/>
              <a:chExt cx="704100" cy="860425"/>
            </a:xfrm>
          </p:grpSpPr>
          <p:sp>
            <p:nvSpPr>
              <p:cNvPr id="156" name="Google Shape;156;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8" name="Google Shape;158;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159" name="Google Shape;159;p1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60" name="Google Shape;160;p16"/>
          <p:cNvPicPr preferRelativeResize="0"/>
          <p:nvPr/>
        </p:nvPicPr>
        <p:blipFill>
          <a:blip r:embed="rId4">
            <a:alphaModFix/>
          </a:blip>
          <a:stretch>
            <a:fillRect/>
          </a:stretch>
        </p:blipFill>
        <p:spPr>
          <a:xfrm>
            <a:off x="892052" y="3973435"/>
            <a:ext cx="3208825" cy="32088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7"/>
          <p:cNvSpPr txBox="1"/>
          <p:nvPr/>
        </p:nvSpPr>
        <p:spPr>
          <a:xfrm>
            <a:off x="4460375" y="3799088"/>
            <a:ext cx="12748500" cy="307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US" sz="5000">
                <a:solidFill>
                  <a:schemeClr val="dk1"/>
                </a:solidFill>
                <a:latin typeface="Inter"/>
                <a:ea typeface="Inter"/>
                <a:cs typeface="Inter"/>
                <a:sym typeface="Inter"/>
              </a:rPr>
              <a:t>Comparison - </a:t>
            </a:r>
            <a:r>
              <a:rPr lang="en-US" sz="50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5000">
              <a:solidFill>
                <a:srgbClr val="231F20"/>
              </a:solidFill>
              <a:latin typeface="Inter"/>
              <a:ea typeface="Inter"/>
              <a:cs typeface="Inter"/>
              <a:sym typeface="Inter"/>
            </a:endParaRPr>
          </a:p>
        </p:txBody>
      </p:sp>
      <p:sp>
        <p:nvSpPr>
          <p:cNvPr id="166" name="Google Shape;166;p17"/>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7" name="Google Shape;167;p17"/>
          <p:cNvGrpSpPr/>
          <p:nvPr/>
        </p:nvGrpSpPr>
        <p:grpSpPr>
          <a:xfrm>
            <a:off x="-254016" y="9230009"/>
            <a:ext cx="18796043" cy="937448"/>
            <a:chOff x="204" y="0"/>
            <a:chExt cx="25061391" cy="1249931"/>
          </a:xfrm>
        </p:grpSpPr>
        <p:grpSp>
          <p:nvGrpSpPr>
            <p:cNvPr id="168" name="Google Shape;168;p17"/>
            <p:cNvGrpSpPr/>
            <p:nvPr/>
          </p:nvGrpSpPr>
          <p:grpSpPr>
            <a:xfrm rot="5400000">
              <a:off x="12002369" y="-11663474"/>
              <a:ext cx="1249931" cy="24576878"/>
              <a:chOff x="0" y="-38100"/>
              <a:chExt cx="246900" cy="4854692"/>
            </a:xfrm>
          </p:grpSpPr>
          <p:sp>
            <p:nvSpPr>
              <p:cNvPr id="169" name="Google Shape;169;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0" name="Google Shape;170;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1" name="Google Shape;171;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72" name="Google Shape;172;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3" name="Google Shape;173;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4" name="Google Shape;174;p17"/>
          <p:cNvSpPr txBox="1"/>
          <p:nvPr/>
        </p:nvSpPr>
        <p:spPr>
          <a:xfrm>
            <a:off x="724649" y="1838450"/>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75" name="Google Shape;175;p17"/>
          <p:cNvGrpSpPr/>
          <p:nvPr/>
        </p:nvGrpSpPr>
        <p:grpSpPr>
          <a:xfrm>
            <a:off x="15859155" y="-98041"/>
            <a:ext cx="1562625" cy="1771271"/>
            <a:chOff x="0" y="-130721"/>
            <a:chExt cx="2083500" cy="2361695"/>
          </a:xfrm>
        </p:grpSpPr>
        <p:grpSp>
          <p:nvGrpSpPr>
            <p:cNvPr id="176" name="Google Shape;176;p17"/>
            <p:cNvGrpSpPr/>
            <p:nvPr/>
          </p:nvGrpSpPr>
          <p:grpSpPr>
            <a:xfrm>
              <a:off x="75599" y="-130721"/>
              <a:ext cx="1932614" cy="2361695"/>
              <a:chOff x="0" y="-47625"/>
              <a:chExt cx="704100" cy="860425"/>
            </a:xfrm>
          </p:grpSpPr>
          <p:sp>
            <p:nvSpPr>
              <p:cNvPr id="177" name="Google Shape;177;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9" name="Google Shape;179;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80" name="Google Shape;180;p1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81" name="Google Shape;181;p17"/>
          <p:cNvPicPr preferRelativeResize="0"/>
          <p:nvPr/>
        </p:nvPicPr>
        <p:blipFill>
          <a:blip r:embed="rId4">
            <a:alphaModFix/>
          </a:blip>
          <a:stretch>
            <a:fillRect/>
          </a:stretch>
        </p:blipFill>
        <p:spPr>
          <a:xfrm>
            <a:off x="1115300" y="3806149"/>
            <a:ext cx="3064500" cy="306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8"/>
          <p:cNvSpPr txBox="1"/>
          <p:nvPr/>
        </p:nvSpPr>
        <p:spPr>
          <a:xfrm>
            <a:off x="2769750" y="4162925"/>
            <a:ext cx="12748500" cy="307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1100"/>
              <a:buNone/>
            </a:pPr>
            <a:r>
              <a:rPr i="1" lang="en-US" sz="5000">
                <a:solidFill>
                  <a:schemeClr val="dk1"/>
                </a:solidFill>
                <a:latin typeface="Inter"/>
                <a:ea typeface="Inter"/>
                <a:cs typeface="Inter"/>
                <a:sym typeface="Inter"/>
              </a:rPr>
              <a:t>What political and economic ideologies influenced the foreign policies of the Soviet Union and the United States during the Cold War?</a:t>
            </a:r>
            <a:endParaRPr sz="5000">
              <a:solidFill>
                <a:srgbClr val="231F20"/>
              </a:solidFill>
              <a:latin typeface="Inter"/>
              <a:ea typeface="Inter"/>
              <a:cs typeface="Inter"/>
              <a:sym typeface="Inter"/>
            </a:endParaRPr>
          </a:p>
        </p:txBody>
      </p:sp>
      <p:sp>
        <p:nvSpPr>
          <p:cNvPr id="187" name="Google Shape;187;p1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8" name="Google Shape;188;p18"/>
          <p:cNvGrpSpPr/>
          <p:nvPr/>
        </p:nvGrpSpPr>
        <p:grpSpPr>
          <a:xfrm>
            <a:off x="-254016" y="9230009"/>
            <a:ext cx="18796043" cy="937448"/>
            <a:chOff x="204" y="0"/>
            <a:chExt cx="25061391" cy="1249931"/>
          </a:xfrm>
        </p:grpSpPr>
        <p:grpSp>
          <p:nvGrpSpPr>
            <p:cNvPr id="189" name="Google Shape;189;p18"/>
            <p:cNvGrpSpPr/>
            <p:nvPr/>
          </p:nvGrpSpPr>
          <p:grpSpPr>
            <a:xfrm rot="5400000">
              <a:off x="12002369" y="-11663474"/>
              <a:ext cx="1249931" cy="24576878"/>
              <a:chOff x="0" y="-38100"/>
              <a:chExt cx="246900" cy="4854692"/>
            </a:xfrm>
          </p:grpSpPr>
          <p:sp>
            <p:nvSpPr>
              <p:cNvPr id="190" name="Google Shape;190;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1" name="Google Shape;191;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2" name="Google Shape;192;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93" name="Google Shape;193;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4" name="Google Shape;194;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5" name="Google Shape;195;p18"/>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6" name="Google Shape;196;p18"/>
          <p:cNvGrpSpPr/>
          <p:nvPr/>
        </p:nvGrpSpPr>
        <p:grpSpPr>
          <a:xfrm>
            <a:off x="15859155" y="-98041"/>
            <a:ext cx="1562625" cy="1771271"/>
            <a:chOff x="0" y="-130721"/>
            <a:chExt cx="2083500" cy="2361695"/>
          </a:xfrm>
        </p:grpSpPr>
        <p:grpSp>
          <p:nvGrpSpPr>
            <p:cNvPr id="197" name="Google Shape;197;p18"/>
            <p:cNvGrpSpPr/>
            <p:nvPr/>
          </p:nvGrpSpPr>
          <p:grpSpPr>
            <a:xfrm>
              <a:off x="75599" y="-130721"/>
              <a:ext cx="1932614" cy="2361695"/>
              <a:chOff x="0" y="-47625"/>
              <a:chExt cx="704100" cy="860425"/>
            </a:xfrm>
          </p:grpSpPr>
          <p:sp>
            <p:nvSpPr>
              <p:cNvPr id="198" name="Google Shape;198;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0" name="Google Shape;200;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5</a:t>
              </a:r>
              <a:endParaRPr>
                <a:solidFill>
                  <a:schemeClr val="lt1"/>
                </a:solidFill>
              </a:endParaRPr>
            </a:p>
          </p:txBody>
        </p:sp>
      </p:grpSp>
      <p:sp>
        <p:nvSpPr>
          <p:cNvPr id="201" name="Google Shape;201;p1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9"/>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DOCUMENT JIGSAW</a:t>
            </a:r>
            <a:endParaRPr>
              <a:solidFill>
                <a:schemeClr val="dk1"/>
              </a:solidFill>
            </a:endParaRPr>
          </a:p>
        </p:txBody>
      </p:sp>
      <p:grpSp>
        <p:nvGrpSpPr>
          <p:cNvPr id="207" name="Google Shape;207;p19"/>
          <p:cNvGrpSpPr/>
          <p:nvPr/>
        </p:nvGrpSpPr>
        <p:grpSpPr>
          <a:xfrm>
            <a:off x="1479338" y="3562101"/>
            <a:ext cx="8798375" cy="1307973"/>
            <a:chOff x="1704735" y="3307265"/>
            <a:chExt cx="10104945" cy="1234752"/>
          </a:xfrm>
        </p:grpSpPr>
        <p:grpSp>
          <p:nvGrpSpPr>
            <p:cNvPr id="208" name="Google Shape;208;p19"/>
            <p:cNvGrpSpPr/>
            <p:nvPr/>
          </p:nvGrpSpPr>
          <p:grpSpPr>
            <a:xfrm>
              <a:off x="1704735" y="3307265"/>
              <a:ext cx="1105500" cy="1105408"/>
              <a:chOff x="1704735" y="2780838"/>
              <a:chExt cx="1105500" cy="1105408"/>
            </a:xfrm>
          </p:grpSpPr>
          <p:grpSp>
            <p:nvGrpSpPr>
              <p:cNvPr id="209" name="Google Shape;209;p19"/>
              <p:cNvGrpSpPr/>
              <p:nvPr/>
            </p:nvGrpSpPr>
            <p:grpSpPr>
              <a:xfrm>
                <a:off x="1704735" y="2780838"/>
                <a:ext cx="1105408" cy="1105408"/>
                <a:chOff x="0" y="-56030"/>
                <a:chExt cx="812800" cy="812800"/>
              </a:xfrm>
            </p:grpSpPr>
            <p:sp>
              <p:nvSpPr>
                <p:cNvPr id="210" name="Google Shape;210;p1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2" name="Google Shape;212;p19"/>
              <p:cNvSpPr txBox="1"/>
              <p:nvPr/>
            </p:nvSpPr>
            <p:spPr>
              <a:xfrm>
                <a:off x="1704735" y="2954974"/>
                <a:ext cx="1105500" cy="7314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213" name="Google Shape;213;p19"/>
            <p:cNvSpPr txBox="1"/>
            <p:nvPr/>
          </p:nvSpPr>
          <p:spPr>
            <a:xfrm>
              <a:off x="3145080" y="3437717"/>
              <a:ext cx="8664600" cy="11043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800">
                  <a:solidFill>
                    <a:srgbClr val="231F20"/>
                  </a:solidFill>
                  <a:latin typeface="Inter"/>
                  <a:ea typeface="Inter"/>
                  <a:cs typeface="Inter"/>
                  <a:sym typeface="Inter"/>
                </a:rPr>
                <a:t>You will be assigned a document set: </a:t>
              </a:r>
              <a:r>
                <a:rPr b="1" lang="en-US" sz="3800">
                  <a:solidFill>
                    <a:srgbClr val="231F20"/>
                  </a:solidFill>
                  <a:latin typeface="Inter"/>
                  <a:ea typeface="Inter"/>
                  <a:cs typeface="Inter"/>
                  <a:sym typeface="Inter"/>
                </a:rPr>
                <a:t>US or USSR. </a:t>
              </a:r>
              <a:endParaRPr b="1" sz="3800"/>
            </a:p>
          </p:txBody>
        </p:sp>
      </p:grpSp>
      <p:grpSp>
        <p:nvGrpSpPr>
          <p:cNvPr id="214" name="Google Shape;214;p19"/>
          <p:cNvGrpSpPr/>
          <p:nvPr/>
        </p:nvGrpSpPr>
        <p:grpSpPr>
          <a:xfrm>
            <a:off x="1446761" y="5685425"/>
            <a:ext cx="8558642" cy="2339534"/>
            <a:chOff x="1704735" y="4782233"/>
            <a:chExt cx="9829611" cy="2333700"/>
          </a:xfrm>
        </p:grpSpPr>
        <p:grpSp>
          <p:nvGrpSpPr>
            <p:cNvPr id="215" name="Google Shape;215;p19"/>
            <p:cNvGrpSpPr/>
            <p:nvPr/>
          </p:nvGrpSpPr>
          <p:grpSpPr>
            <a:xfrm>
              <a:off x="1704735" y="4862980"/>
              <a:ext cx="1105500" cy="1105408"/>
              <a:chOff x="1704735" y="4837365"/>
              <a:chExt cx="1105500" cy="1105408"/>
            </a:xfrm>
          </p:grpSpPr>
          <p:grpSp>
            <p:nvGrpSpPr>
              <p:cNvPr id="216" name="Google Shape;216;p19"/>
              <p:cNvGrpSpPr/>
              <p:nvPr/>
            </p:nvGrpSpPr>
            <p:grpSpPr>
              <a:xfrm>
                <a:off x="1704735" y="4837365"/>
                <a:ext cx="1105408" cy="1105408"/>
                <a:chOff x="0" y="-56030"/>
                <a:chExt cx="812800" cy="812800"/>
              </a:xfrm>
            </p:grpSpPr>
            <p:sp>
              <p:nvSpPr>
                <p:cNvPr id="217" name="Google Shape;217;p1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9" name="Google Shape;219;p19"/>
              <p:cNvSpPr txBox="1"/>
              <p:nvPr/>
            </p:nvSpPr>
            <p:spPr>
              <a:xfrm>
                <a:off x="1704735" y="5011502"/>
                <a:ext cx="1105500" cy="7728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220" name="Google Shape;220;p19"/>
            <p:cNvSpPr txBox="1"/>
            <p:nvPr/>
          </p:nvSpPr>
          <p:spPr>
            <a:xfrm>
              <a:off x="3061746" y="4782233"/>
              <a:ext cx="8472600" cy="2333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800">
                  <a:solidFill>
                    <a:srgbClr val="231F20"/>
                  </a:solidFill>
                  <a:latin typeface="Inter"/>
                  <a:ea typeface="Inter"/>
                  <a:cs typeface="Inter"/>
                  <a:sym typeface="Inter"/>
                </a:rPr>
                <a:t>With a partner</a:t>
              </a:r>
              <a:r>
                <a:rPr lang="en-US" sz="3800">
                  <a:solidFill>
                    <a:srgbClr val="231F20"/>
                  </a:solidFill>
                  <a:latin typeface="Inter"/>
                  <a:ea typeface="Inter"/>
                  <a:cs typeface="Inter"/>
                  <a:sym typeface="Inter"/>
                </a:rPr>
                <a:t>, answer </a:t>
              </a:r>
              <a:r>
                <a:rPr lang="en-US" sz="3800">
                  <a:solidFill>
                    <a:srgbClr val="231F20"/>
                  </a:solidFill>
                  <a:latin typeface="Inter"/>
                  <a:ea typeface="Inter"/>
                  <a:cs typeface="Inter"/>
                  <a:sym typeface="Inter"/>
                </a:rPr>
                <a:t>the</a:t>
              </a:r>
              <a:r>
                <a:rPr lang="en-US" sz="3800">
                  <a:solidFill>
                    <a:srgbClr val="231F20"/>
                  </a:solidFill>
                  <a:latin typeface="Inter"/>
                  <a:ea typeface="Inter"/>
                  <a:cs typeface="Inter"/>
                  <a:sym typeface="Inter"/>
                </a:rPr>
                <a:t> questions on your student worksheet for your assigned document set.</a:t>
              </a:r>
              <a:endParaRPr sz="3800"/>
            </a:p>
          </p:txBody>
        </p:sp>
      </p:grpSp>
      <p:grpSp>
        <p:nvGrpSpPr>
          <p:cNvPr id="221" name="Google Shape;221;p19"/>
          <p:cNvGrpSpPr/>
          <p:nvPr/>
        </p:nvGrpSpPr>
        <p:grpSpPr>
          <a:xfrm>
            <a:off x="15784730" y="9"/>
            <a:ext cx="1562625" cy="1771271"/>
            <a:chOff x="0" y="-130721"/>
            <a:chExt cx="2083500" cy="2361695"/>
          </a:xfrm>
        </p:grpSpPr>
        <p:grpSp>
          <p:nvGrpSpPr>
            <p:cNvPr id="222" name="Google Shape;222;p19"/>
            <p:cNvGrpSpPr/>
            <p:nvPr/>
          </p:nvGrpSpPr>
          <p:grpSpPr>
            <a:xfrm>
              <a:off x="75599" y="-130721"/>
              <a:ext cx="1932614" cy="2361695"/>
              <a:chOff x="0" y="-47625"/>
              <a:chExt cx="704100" cy="860425"/>
            </a:xfrm>
          </p:grpSpPr>
          <p:sp>
            <p:nvSpPr>
              <p:cNvPr id="223" name="Google Shape;223;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5" name="Google Shape;225;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7</a:t>
              </a:r>
              <a:endParaRPr b="1" sz="5575">
                <a:solidFill>
                  <a:srgbClr val="FFFFFF"/>
                </a:solidFill>
                <a:latin typeface="Halant"/>
                <a:ea typeface="Halant"/>
                <a:cs typeface="Halant"/>
                <a:sym typeface="Halant"/>
              </a:endParaRPr>
            </a:p>
          </p:txBody>
        </p:sp>
      </p:grpSp>
      <p:sp>
        <p:nvSpPr>
          <p:cNvPr id="226" name="Google Shape;226;p19"/>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27" name="Google Shape;227;p19"/>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28" name="Google Shape;228;p19"/>
          <p:cNvGrpSpPr/>
          <p:nvPr/>
        </p:nvGrpSpPr>
        <p:grpSpPr>
          <a:xfrm>
            <a:off x="185402" y="-144662"/>
            <a:ext cx="937455" cy="10431728"/>
            <a:chOff x="0" y="-38100"/>
            <a:chExt cx="246900" cy="2747433"/>
          </a:xfrm>
        </p:grpSpPr>
        <p:sp>
          <p:nvSpPr>
            <p:cNvPr id="229" name="Google Shape;229;p19"/>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0" name="Google Shape;230;p19"/>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1" name="Google Shape;231;p19"/>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32" name="Google Shape;232;p19"/>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33" name="Google Shape;233;p19"/>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pic>
        <p:nvPicPr>
          <p:cNvPr id="234" name="Google Shape;234;p19"/>
          <p:cNvPicPr preferRelativeResize="0"/>
          <p:nvPr/>
        </p:nvPicPr>
        <p:blipFill>
          <a:blip r:embed="rId4">
            <a:alphaModFix/>
          </a:blip>
          <a:stretch>
            <a:fillRect/>
          </a:stretch>
        </p:blipFill>
        <p:spPr>
          <a:xfrm>
            <a:off x="10601625" y="2146275"/>
            <a:ext cx="4542601" cy="5878675"/>
          </a:xfrm>
          <a:prstGeom prst="rect">
            <a:avLst/>
          </a:prstGeom>
          <a:noFill/>
          <a:ln cap="flat" cmpd="sng" w="28575">
            <a:solidFill>
              <a:schemeClr val="dk1"/>
            </a:solidFill>
            <a:prstDash val="solid"/>
            <a:round/>
            <a:headEnd len="sm" w="sm" type="none"/>
            <a:tailEnd len="sm" w="sm" type="none"/>
          </a:ln>
        </p:spPr>
      </p:pic>
      <p:pic>
        <p:nvPicPr>
          <p:cNvPr id="235" name="Google Shape;235;p19"/>
          <p:cNvPicPr preferRelativeResize="0"/>
          <p:nvPr/>
        </p:nvPicPr>
        <p:blipFill>
          <a:blip r:embed="rId5">
            <a:alphaModFix/>
          </a:blip>
          <a:stretch>
            <a:fillRect/>
          </a:stretch>
        </p:blipFill>
        <p:spPr>
          <a:xfrm>
            <a:off x="13290550" y="3959703"/>
            <a:ext cx="4542601" cy="5878670"/>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0"/>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PARTNER SWAP</a:t>
            </a:r>
            <a:endParaRPr>
              <a:solidFill>
                <a:schemeClr val="dk1"/>
              </a:solidFill>
            </a:endParaRPr>
          </a:p>
        </p:txBody>
      </p:sp>
      <p:grpSp>
        <p:nvGrpSpPr>
          <p:cNvPr id="241" name="Google Shape;241;p20"/>
          <p:cNvGrpSpPr/>
          <p:nvPr/>
        </p:nvGrpSpPr>
        <p:grpSpPr>
          <a:xfrm>
            <a:off x="1446738" y="2482488"/>
            <a:ext cx="10986275" cy="1893036"/>
            <a:chOff x="1704735" y="3307265"/>
            <a:chExt cx="12617750" cy="1787063"/>
          </a:xfrm>
        </p:grpSpPr>
        <p:grpSp>
          <p:nvGrpSpPr>
            <p:cNvPr id="242" name="Google Shape;242;p20"/>
            <p:cNvGrpSpPr/>
            <p:nvPr/>
          </p:nvGrpSpPr>
          <p:grpSpPr>
            <a:xfrm>
              <a:off x="1704735" y="3307265"/>
              <a:ext cx="1105500" cy="1105408"/>
              <a:chOff x="1704735" y="2780838"/>
              <a:chExt cx="1105500" cy="1105408"/>
            </a:xfrm>
          </p:grpSpPr>
          <p:grpSp>
            <p:nvGrpSpPr>
              <p:cNvPr id="243" name="Google Shape;243;p20"/>
              <p:cNvGrpSpPr/>
              <p:nvPr/>
            </p:nvGrpSpPr>
            <p:grpSpPr>
              <a:xfrm>
                <a:off x="1704735" y="2780838"/>
                <a:ext cx="1105408" cy="1105408"/>
                <a:chOff x="0" y="-56030"/>
                <a:chExt cx="812800" cy="812800"/>
              </a:xfrm>
            </p:grpSpPr>
            <p:sp>
              <p:nvSpPr>
                <p:cNvPr id="244" name="Google Shape;244;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6" name="Google Shape;246;p20"/>
              <p:cNvSpPr txBox="1"/>
              <p:nvPr/>
            </p:nvSpPr>
            <p:spPr>
              <a:xfrm>
                <a:off x="1704735" y="2954974"/>
                <a:ext cx="1105500" cy="7314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247" name="Google Shape;247;p20"/>
            <p:cNvSpPr txBox="1"/>
            <p:nvPr/>
          </p:nvSpPr>
          <p:spPr>
            <a:xfrm>
              <a:off x="3145085" y="3437728"/>
              <a:ext cx="11177400" cy="1656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800">
                  <a:solidFill>
                    <a:srgbClr val="231F20"/>
                  </a:solidFill>
                  <a:latin typeface="Inter"/>
                  <a:ea typeface="Inter"/>
                  <a:cs typeface="Inter"/>
                  <a:sym typeface="Inter"/>
                </a:rPr>
                <a:t>Pair up with a classmate who analyzed the opposite document set (U.S. or USSR).</a:t>
              </a:r>
              <a:endParaRPr sz="38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3800">
                <a:solidFill>
                  <a:srgbClr val="231F20"/>
                </a:solidFill>
                <a:latin typeface="Inter"/>
                <a:ea typeface="Inter"/>
                <a:cs typeface="Inter"/>
                <a:sym typeface="Inter"/>
              </a:endParaRPr>
            </a:p>
          </p:txBody>
        </p:sp>
      </p:grpSp>
      <p:grpSp>
        <p:nvGrpSpPr>
          <p:cNvPr id="248" name="Google Shape;248;p20"/>
          <p:cNvGrpSpPr/>
          <p:nvPr/>
        </p:nvGrpSpPr>
        <p:grpSpPr>
          <a:xfrm>
            <a:off x="1316575" y="4316619"/>
            <a:ext cx="10758509" cy="2339534"/>
            <a:chOff x="1704735" y="4782233"/>
            <a:chExt cx="9829611" cy="2333700"/>
          </a:xfrm>
        </p:grpSpPr>
        <p:grpSp>
          <p:nvGrpSpPr>
            <p:cNvPr id="249" name="Google Shape;249;p20"/>
            <p:cNvGrpSpPr/>
            <p:nvPr/>
          </p:nvGrpSpPr>
          <p:grpSpPr>
            <a:xfrm>
              <a:off x="1704735" y="4862980"/>
              <a:ext cx="1105500" cy="1105408"/>
              <a:chOff x="1704735" y="4837365"/>
              <a:chExt cx="1105500" cy="1105408"/>
            </a:xfrm>
          </p:grpSpPr>
          <p:grpSp>
            <p:nvGrpSpPr>
              <p:cNvPr id="250" name="Google Shape;250;p20"/>
              <p:cNvGrpSpPr/>
              <p:nvPr/>
            </p:nvGrpSpPr>
            <p:grpSpPr>
              <a:xfrm>
                <a:off x="1704735" y="4837365"/>
                <a:ext cx="1105408" cy="1105408"/>
                <a:chOff x="0" y="-56030"/>
                <a:chExt cx="812800" cy="812800"/>
              </a:xfrm>
            </p:grpSpPr>
            <p:sp>
              <p:nvSpPr>
                <p:cNvPr id="251" name="Google Shape;251;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3" name="Google Shape;253;p20"/>
              <p:cNvSpPr txBox="1"/>
              <p:nvPr/>
            </p:nvSpPr>
            <p:spPr>
              <a:xfrm>
                <a:off x="1704735" y="5011502"/>
                <a:ext cx="1105500" cy="7728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254" name="Google Shape;254;p20"/>
            <p:cNvSpPr txBox="1"/>
            <p:nvPr/>
          </p:nvSpPr>
          <p:spPr>
            <a:xfrm>
              <a:off x="3061746" y="4782233"/>
              <a:ext cx="8472600" cy="2333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800">
                  <a:solidFill>
                    <a:srgbClr val="231F20"/>
                  </a:solidFill>
                  <a:latin typeface="Inter"/>
                  <a:ea typeface="Inter"/>
                  <a:cs typeface="Inter"/>
                  <a:sym typeface="Inter"/>
                </a:rPr>
                <a:t>Take turns explaining your assigned document set, focusing on the key political and economic ideologies and related policies/actions.</a:t>
              </a:r>
              <a:endParaRPr sz="3800"/>
            </a:p>
          </p:txBody>
        </p:sp>
      </p:grpSp>
      <p:grpSp>
        <p:nvGrpSpPr>
          <p:cNvPr id="255" name="Google Shape;255;p20"/>
          <p:cNvGrpSpPr/>
          <p:nvPr/>
        </p:nvGrpSpPr>
        <p:grpSpPr>
          <a:xfrm>
            <a:off x="15784730" y="9"/>
            <a:ext cx="1562625" cy="1771271"/>
            <a:chOff x="0" y="-130721"/>
            <a:chExt cx="2083500" cy="2361695"/>
          </a:xfrm>
        </p:grpSpPr>
        <p:grpSp>
          <p:nvGrpSpPr>
            <p:cNvPr id="256" name="Google Shape;256;p20"/>
            <p:cNvGrpSpPr/>
            <p:nvPr/>
          </p:nvGrpSpPr>
          <p:grpSpPr>
            <a:xfrm>
              <a:off x="75599" y="-130721"/>
              <a:ext cx="1932614" cy="2361695"/>
              <a:chOff x="0" y="-47625"/>
              <a:chExt cx="704100" cy="860425"/>
            </a:xfrm>
          </p:grpSpPr>
          <p:sp>
            <p:nvSpPr>
              <p:cNvPr id="257" name="Google Shape;25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9" name="Google Shape;259;p2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7</a:t>
              </a:r>
              <a:endParaRPr b="1" sz="5575">
                <a:solidFill>
                  <a:srgbClr val="FFFFFF"/>
                </a:solidFill>
                <a:latin typeface="Halant"/>
                <a:ea typeface="Halant"/>
                <a:cs typeface="Halant"/>
                <a:sym typeface="Halant"/>
              </a:endParaRPr>
            </a:p>
          </p:txBody>
        </p:sp>
      </p:grpSp>
      <p:sp>
        <p:nvSpPr>
          <p:cNvPr id="260" name="Google Shape;260;p20"/>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61" name="Google Shape;261;p20"/>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62" name="Google Shape;262;p20"/>
          <p:cNvGrpSpPr/>
          <p:nvPr/>
        </p:nvGrpSpPr>
        <p:grpSpPr>
          <a:xfrm>
            <a:off x="185402" y="-144662"/>
            <a:ext cx="937455" cy="10431728"/>
            <a:chOff x="0" y="-38100"/>
            <a:chExt cx="246900" cy="2747433"/>
          </a:xfrm>
        </p:grpSpPr>
        <p:sp>
          <p:nvSpPr>
            <p:cNvPr id="263" name="Google Shape;263;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64" name="Google Shape;264;p20"/>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5" name="Google Shape;265;p2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66" name="Google Shape;266;p20"/>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67" name="Google Shape;267;p2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268" name="Google Shape;268;p20"/>
          <p:cNvGrpSpPr/>
          <p:nvPr/>
        </p:nvGrpSpPr>
        <p:grpSpPr>
          <a:xfrm>
            <a:off x="1446775" y="7289294"/>
            <a:ext cx="10758509" cy="1189121"/>
            <a:chOff x="1704735" y="4782233"/>
            <a:chExt cx="9829611" cy="1186155"/>
          </a:xfrm>
        </p:grpSpPr>
        <p:grpSp>
          <p:nvGrpSpPr>
            <p:cNvPr id="269" name="Google Shape;269;p20"/>
            <p:cNvGrpSpPr/>
            <p:nvPr/>
          </p:nvGrpSpPr>
          <p:grpSpPr>
            <a:xfrm>
              <a:off x="1704735" y="4862980"/>
              <a:ext cx="1105500" cy="1105408"/>
              <a:chOff x="1704735" y="4837365"/>
              <a:chExt cx="1105500" cy="1105408"/>
            </a:xfrm>
          </p:grpSpPr>
          <p:grpSp>
            <p:nvGrpSpPr>
              <p:cNvPr id="270" name="Google Shape;270;p20"/>
              <p:cNvGrpSpPr/>
              <p:nvPr/>
            </p:nvGrpSpPr>
            <p:grpSpPr>
              <a:xfrm>
                <a:off x="1704735" y="4837365"/>
                <a:ext cx="1105408" cy="1105408"/>
                <a:chOff x="0" y="-56030"/>
                <a:chExt cx="812800" cy="812800"/>
              </a:xfrm>
            </p:grpSpPr>
            <p:sp>
              <p:nvSpPr>
                <p:cNvPr id="271" name="Google Shape;271;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3" name="Google Shape;273;p20"/>
              <p:cNvSpPr txBox="1"/>
              <p:nvPr/>
            </p:nvSpPr>
            <p:spPr>
              <a:xfrm>
                <a:off x="1704735" y="5011502"/>
                <a:ext cx="1105500" cy="7728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chemeClr val="lt1"/>
                    </a:solidFill>
                    <a:latin typeface="Halant"/>
                    <a:ea typeface="Halant"/>
                    <a:cs typeface="Halant"/>
                    <a:sym typeface="Halant"/>
                  </a:rPr>
                  <a:t>3</a:t>
                </a:r>
                <a:endParaRPr>
                  <a:solidFill>
                    <a:schemeClr val="lt1"/>
                  </a:solidFill>
                </a:endParaRPr>
              </a:p>
            </p:txBody>
          </p:sp>
        </p:grpSp>
        <p:sp>
          <p:nvSpPr>
            <p:cNvPr id="274" name="Google Shape;274;p20"/>
            <p:cNvSpPr txBox="1"/>
            <p:nvPr/>
          </p:nvSpPr>
          <p:spPr>
            <a:xfrm>
              <a:off x="3061746" y="4782233"/>
              <a:ext cx="8472600" cy="1167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800">
                  <a:solidFill>
                    <a:srgbClr val="231F20"/>
                  </a:solidFill>
                  <a:latin typeface="Inter"/>
                  <a:ea typeface="Inter"/>
                  <a:cs typeface="Inter"/>
                  <a:sym typeface="Inter"/>
                </a:rPr>
                <a:t>Write down important points from your partner on your student worksheet</a:t>
              </a:r>
              <a:endParaRPr sz="3800"/>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grpSp>
        <p:nvGrpSpPr>
          <p:cNvPr id="279" name="Google Shape;279;p21"/>
          <p:cNvGrpSpPr/>
          <p:nvPr/>
        </p:nvGrpSpPr>
        <p:grpSpPr>
          <a:xfrm>
            <a:off x="185402" y="-144662"/>
            <a:ext cx="937455" cy="10431728"/>
            <a:chOff x="0" y="-38100"/>
            <a:chExt cx="246900" cy="2747433"/>
          </a:xfrm>
        </p:grpSpPr>
        <p:sp>
          <p:nvSpPr>
            <p:cNvPr id="280" name="Google Shape;280;p21"/>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81" name="Google Shape;281;p21"/>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2" name="Google Shape;282;p2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83" name="Google Shape;283;p21"/>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84" name="Google Shape;284;p2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285" name="Google Shape;285;p21"/>
          <p:cNvGrpSpPr/>
          <p:nvPr/>
        </p:nvGrpSpPr>
        <p:grpSpPr>
          <a:xfrm>
            <a:off x="15784730" y="-104666"/>
            <a:ext cx="1562625" cy="1771271"/>
            <a:chOff x="0" y="-130721"/>
            <a:chExt cx="2083500" cy="2361695"/>
          </a:xfrm>
        </p:grpSpPr>
        <p:grpSp>
          <p:nvGrpSpPr>
            <p:cNvPr id="286" name="Google Shape;286;p21"/>
            <p:cNvGrpSpPr/>
            <p:nvPr/>
          </p:nvGrpSpPr>
          <p:grpSpPr>
            <a:xfrm>
              <a:off x="75599" y="-130721"/>
              <a:ext cx="1932614" cy="2361695"/>
              <a:chOff x="0" y="-47625"/>
              <a:chExt cx="704100" cy="860425"/>
            </a:xfrm>
          </p:grpSpPr>
          <p:sp>
            <p:nvSpPr>
              <p:cNvPr id="287" name="Google Shape;287;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9" name="Google Shape;289;p2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6</a:t>
              </a:r>
              <a:endParaRPr/>
            </a:p>
          </p:txBody>
        </p:sp>
      </p:grpSp>
      <p:sp>
        <p:nvSpPr>
          <p:cNvPr id="290" name="Google Shape;290;p21"/>
          <p:cNvSpPr txBox="1"/>
          <p:nvPr/>
        </p:nvSpPr>
        <p:spPr>
          <a:xfrm>
            <a:off x="2396700" y="2784437"/>
            <a:ext cx="13494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pic>
        <p:nvPicPr>
          <p:cNvPr id="291" name="Google Shape;291;p21"/>
          <p:cNvPicPr preferRelativeResize="0"/>
          <p:nvPr/>
        </p:nvPicPr>
        <p:blipFill>
          <a:blip r:embed="rId3">
            <a:alphaModFix/>
          </a:blip>
          <a:stretch>
            <a:fillRect/>
          </a:stretch>
        </p:blipFill>
        <p:spPr>
          <a:xfrm>
            <a:off x="2737201" y="139538"/>
            <a:ext cx="13154090" cy="6578925"/>
          </a:xfrm>
          <a:prstGeom prst="rect">
            <a:avLst/>
          </a:prstGeom>
          <a:noFill/>
          <a:ln>
            <a:noFill/>
          </a:ln>
        </p:spPr>
      </p:pic>
      <p:graphicFrame>
        <p:nvGraphicFramePr>
          <p:cNvPr id="292" name="Google Shape;292;p21"/>
          <p:cNvGraphicFramePr/>
          <p:nvPr/>
        </p:nvGraphicFramePr>
        <p:xfrm>
          <a:off x="2737200" y="6718463"/>
          <a:ext cx="3000000" cy="3000000"/>
        </p:xfrm>
        <a:graphic>
          <a:graphicData uri="http://schemas.openxmlformats.org/drawingml/2006/table">
            <a:tbl>
              <a:tblPr>
                <a:noFill/>
                <a:tableStyleId>{70E36E4D-5B35-41C3-A368-222C61BFBF13}</a:tableStyleId>
              </a:tblPr>
              <a:tblGrid>
                <a:gridCol w="5974150"/>
                <a:gridCol w="1169250"/>
                <a:gridCol w="6010700"/>
              </a:tblGrid>
              <a:tr h="100000">
                <a:tc>
                  <a:txBody>
                    <a:bodyPr/>
                    <a:lstStyle/>
                    <a:p>
                      <a:pPr indent="0" lvl="0" marL="0" rtl="0" algn="l">
                        <a:spcBef>
                          <a:spcPts val="0"/>
                        </a:spcBef>
                        <a:spcAft>
                          <a:spcPts val="0"/>
                        </a:spcAft>
                        <a:buNone/>
                      </a:pPr>
                      <a:r>
                        <a:rPr b="1" lang="en-US" sz="2300">
                          <a:latin typeface="Inter"/>
                          <a:ea typeface="Inter"/>
                          <a:cs typeface="Inter"/>
                          <a:sym typeface="Inter"/>
                        </a:rPr>
                        <a:t>The Western Bloc</a:t>
                      </a:r>
                      <a:endParaRPr b="1" sz="2300">
                        <a:latin typeface="Inter"/>
                        <a:ea typeface="Inter"/>
                        <a:cs typeface="Inter"/>
                        <a:sym typeface="Inter"/>
                      </a:endParaRPr>
                    </a:p>
                    <a:p>
                      <a:pPr indent="0" lvl="0" marL="0" rtl="0" algn="l">
                        <a:spcBef>
                          <a:spcPts val="0"/>
                        </a:spcBef>
                        <a:spcAft>
                          <a:spcPts val="0"/>
                        </a:spcAft>
                        <a:buNone/>
                      </a:pPr>
                      <a:r>
                        <a:rPr b="1" lang="en-US" sz="4100">
                          <a:latin typeface="Inter"/>
                          <a:ea typeface="Inter"/>
                          <a:cs typeface="Inter"/>
                          <a:sym typeface="Inter"/>
                        </a:rPr>
                        <a:t>U.S.A.</a:t>
                      </a:r>
                      <a:r>
                        <a:rPr lang="en-US" sz="2300">
                          <a:latin typeface="Inter"/>
                          <a:ea typeface="Inter"/>
                          <a:cs typeface="Inter"/>
                          <a:sym typeface="Inter"/>
                        </a:rPr>
                        <a:t> </a:t>
                      </a:r>
                      <a:r>
                        <a:rPr lang="en-US" sz="2100">
                          <a:latin typeface="Inter"/>
                          <a:ea typeface="Inter"/>
                          <a:cs typeface="Inter"/>
                          <a:sym typeface="Inter"/>
                        </a:rPr>
                        <a:t>&amp; NATO allies</a:t>
                      </a:r>
                      <a:endParaRPr b="1" sz="2300">
                        <a:latin typeface="Inter"/>
                        <a:ea typeface="Inter"/>
                        <a:cs typeface="Inter"/>
                        <a:sym typeface="Inter"/>
                      </a:endParaRPr>
                    </a:p>
                  </a:txBody>
                  <a:tcPr marT="63500" marB="63500" marR="63500" marL="6350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rowSpan="3">
                  <a:txBody>
                    <a:bodyPr/>
                    <a:lstStyle/>
                    <a:p>
                      <a:pPr indent="0" lvl="0" marL="0" rtl="0" algn="ctr">
                        <a:spcBef>
                          <a:spcPts val="0"/>
                        </a:spcBef>
                        <a:spcAft>
                          <a:spcPts val="0"/>
                        </a:spcAft>
                        <a:buNone/>
                      </a:pPr>
                      <a:r>
                        <a:rPr b="1" lang="en-US" sz="3500">
                          <a:latin typeface="Inter"/>
                          <a:ea typeface="Inter"/>
                          <a:cs typeface="Inter"/>
                          <a:sym typeface="Inter"/>
                        </a:rPr>
                        <a:t>vs.</a:t>
                      </a:r>
                      <a:endParaRPr b="1" sz="3500">
                        <a:latin typeface="Inter"/>
                        <a:ea typeface="Inter"/>
                        <a:cs typeface="Inter"/>
                        <a:sym typeface="Inter"/>
                      </a:endParaRPr>
                    </a:p>
                  </a:txBody>
                  <a:tcPr marT="63500" marB="63500" marR="63500" marL="63500" anchor="ctr">
                    <a:lnL cap="flat" cmpd="sng" w="1905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b="1" lang="en-US" sz="2300">
                          <a:latin typeface="Inter"/>
                          <a:ea typeface="Inter"/>
                          <a:cs typeface="Inter"/>
                          <a:sym typeface="Inter"/>
                        </a:rPr>
                        <a:t>The Eastern Bloc</a:t>
                      </a:r>
                      <a:endParaRPr b="1" sz="2300">
                        <a:latin typeface="Inter"/>
                        <a:ea typeface="Inter"/>
                        <a:cs typeface="Inter"/>
                        <a:sym typeface="Inter"/>
                      </a:endParaRPr>
                    </a:p>
                    <a:p>
                      <a:pPr indent="0" lvl="0" marL="0" rtl="0" algn="r">
                        <a:spcBef>
                          <a:spcPts val="0"/>
                        </a:spcBef>
                        <a:spcAft>
                          <a:spcPts val="0"/>
                        </a:spcAft>
                        <a:buNone/>
                      </a:pPr>
                      <a:r>
                        <a:rPr lang="en-US" sz="2100">
                          <a:latin typeface="Inter"/>
                          <a:ea typeface="Inter"/>
                          <a:cs typeface="Inter"/>
                          <a:sym typeface="Inter"/>
                        </a:rPr>
                        <a:t> Warsaw Pact allies</a:t>
                      </a:r>
                      <a:r>
                        <a:rPr b="1" lang="en-US" sz="2100">
                          <a:latin typeface="Inter"/>
                          <a:ea typeface="Inter"/>
                          <a:cs typeface="Inter"/>
                          <a:sym typeface="Inter"/>
                        </a:rPr>
                        <a:t> </a:t>
                      </a:r>
                      <a:r>
                        <a:rPr lang="en-US" sz="2100">
                          <a:latin typeface="Inter"/>
                          <a:ea typeface="Inter"/>
                          <a:cs typeface="Inter"/>
                          <a:sym typeface="Inter"/>
                        </a:rPr>
                        <a:t>&amp; </a:t>
                      </a:r>
                      <a:r>
                        <a:rPr b="1" lang="en-US" sz="4100">
                          <a:latin typeface="Inter"/>
                          <a:ea typeface="Inter"/>
                          <a:cs typeface="Inter"/>
                          <a:sym typeface="Inter"/>
                        </a:rPr>
                        <a:t>USSR</a:t>
                      </a:r>
                      <a:endParaRPr b="1" sz="2300">
                        <a:latin typeface="Inter"/>
                        <a:ea typeface="Inter"/>
                        <a:cs typeface="Inter"/>
                        <a:sym typeface="Inter"/>
                      </a:endParaRPr>
                    </a:p>
                  </a:txBody>
                  <a:tcPr marT="63500" marB="63500" marR="63500" marL="63500"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508000">
                <a:tc>
                  <a:txBody>
                    <a:bodyPr/>
                    <a:lstStyle/>
                    <a:p>
                      <a:pPr indent="0" lvl="0" marL="0" marR="3810" rtl="0" algn="l">
                        <a:spcBef>
                          <a:spcPts val="0"/>
                        </a:spcBef>
                        <a:spcAft>
                          <a:spcPts val="0"/>
                        </a:spcAft>
                        <a:buNone/>
                      </a:pPr>
                      <a:r>
                        <a:rPr b="1" lang="en-US" sz="1900">
                          <a:latin typeface="Inter"/>
                          <a:ea typeface="Inter"/>
                          <a:cs typeface="Inter"/>
                          <a:sym typeface="Inter"/>
                        </a:rPr>
                        <a:t>Economic System: </a:t>
                      </a:r>
                      <a:r>
                        <a:rPr lang="en-US" sz="1900">
                          <a:latin typeface="Inter"/>
                          <a:ea typeface="Inter"/>
                          <a:cs typeface="Inter"/>
                          <a:sym typeface="Inter"/>
                        </a:rPr>
                        <a:t>Capitalism </a:t>
                      </a:r>
                      <a:endParaRPr sz="1900">
                        <a:latin typeface="Inter"/>
                        <a:ea typeface="Inter"/>
                        <a:cs typeface="Inter"/>
                        <a:sym typeface="Inter"/>
                      </a:endParaRPr>
                    </a:p>
                    <a:p>
                      <a:pPr indent="0" lvl="0" marL="0" rtl="0" algn="l">
                        <a:spcBef>
                          <a:spcPts val="0"/>
                        </a:spcBef>
                        <a:spcAft>
                          <a:spcPts val="0"/>
                        </a:spcAft>
                        <a:buNone/>
                      </a:pPr>
                      <a:r>
                        <a:rPr b="1" lang="en-US" sz="1900">
                          <a:latin typeface="Inter"/>
                          <a:ea typeface="Inter"/>
                          <a:cs typeface="Inter"/>
                          <a:sym typeface="Inter"/>
                        </a:rPr>
                        <a:t>Political System: </a:t>
                      </a:r>
                      <a:r>
                        <a:rPr lang="en-US" sz="1900">
                          <a:latin typeface="Inter"/>
                          <a:ea typeface="Inter"/>
                          <a:cs typeface="Inter"/>
                          <a:sym typeface="Inter"/>
                        </a:rPr>
                        <a:t>Democracy</a:t>
                      </a:r>
                      <a:endParaRPr b="1" sz="1900">
                        <a:latin typeface="Inter"/>
                        <a:ea typeface="Inter"/>
                        <a:cs typeface="Inter"/>
                        <a:sym typeface="Inter"/>
                      </a:endParaRPr>
                    </a:p>
                  </a:txBody>
                  <a:tcPr marT="63500" marB="63500" marR="63500" marL="63500"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vMerge="1"/>
                <a:tc>
                  <a:txBody>
                    <a:bodyPr/>
                    <a:lstStyle/>
                    <a:p>
                      <a:pPr indent="0" lvl="0" marL="0" rtl="0" algn="r">
                        <a:spcBef>
                          <a:spcPts val="0"/>
                        </a:spcBef>
                        <a:spcAft>
                          <a:spcPts val="0"/>
                        </a:spcAft>
                        <a:buNone/>
                      </a:pPr>
                      <a:r>
                        <a:rPr b="1" lang="en-US" sz="1900">
                          <a:latin typeface="Inter"/>
                          <a:ea typeface="Inter"/>
                          <a:cs typeface="Inter"/>
                          <a:sym typeface="Inter"/>
                        </a:rPr>
                        <a:t>Economic System: </a:t>
                      </a:r>
                      <a:r>
                        <a:rPr lang="en-US" sz="1900">
                          <a:latin typeface="Inter"/>
                          <a:ea typeface="Inter"/>
                          <a:cs typeface="Inter"/>
                          <a:sym typeface="Inter"/>
                        </a:rPr>
                        <a:t>Command Economy</a:t>
                      </a:r>
                      <a:endParaRPr sz="1900">
                        <a:latin typeface="Inter"/>
                        <a:ea typeface="Inter"/>
                        <a:cs typeface="Inter"/>
                        <a:sym typeface="Inter"/>
                      </a:endParaRPr>
                    </a:p>
                    <a:p>
                      <a:pPr indent="0" lvl="0" marL="0" rtl="0" algn="r">
                        <a:spcBef>
                          <a:spcPts val="0"/>
                        </a:spcBef>
                        <a:spcAft>
                          <a:spcPts val="0"/>
                        </a:spcAft>
                        <a:buNone/>
                      </a:pPr>
                      <a:r>
                        <a:rPr b="1" lang="en-US" sz="1900">
                          <a:latin typeface="Inter"/>
                          <a:ea typeface="Inter"/>
                          <a:cs typeface="Inter"/>
                          <a:sym typeface="Inter"/>
                        </a:rPr>
                        <a:t>Political System: </a:t>
                      </a:r>
                      <a:r>
                        <a:rPr lang="en-US" sz="1900">
                          <a:latin typeface="Inter"/>
                          <a:ea typeface="Inter"/>
                          <a:cs typeface="Inter"/>
                          <a:sym typeface="Inter"/>
                        </a:rPr>
                        <a:t>Communism</a:t>
                      </a:r>
                      <a:endParaRPr b="1" sz="1900">
                        <a:latin typeface="Inter"/>
                        <a:ea typeface="Inter"/>
                        <a:cs typeface="Inter"/>
                        <a:sym typeface="Inter"/>
                      </a:endParaRPr>
                    </a:p>
                  </a:txBody>
                  <a:tcPr marT="63500" marB="63500" marR="63500" marL="63500"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665700">
                <a:tc>
                  <a:txBody>
                    <a:bodyPr/>
                    <a:lstStyle/>
                    <a:p>
                      <a:pPr indent="0" lvl="0" marL="0" rtl="0" algn="l">
                        <a:spcBef>
                          <a:spcPts val="0"/>
                        </a:spcBef>
                        <a:spcAft>
                          <a:spcPts val="0"/>
                        </a:spcAft>
                        <a:buNone/>
                      </a:pPr>
                      <a:r>
                        <a:rPr lang="en-US" sz="2100">
                          <a:latin typeface="Inter"/>
                          <a:ea typeface="Inter"/>
                          <a:cs typeface="Inter"/>
                          <a:sym typeface="Inter"/>
                        </a:rPr>
                        <a:t>The United States wanted to </a:t>
                      </a:r>
                      <a:r>
                        <a:rPr b="1" lang="en-US" sz="2100" u="sng">
                          <a:latin typeface="Inter"/>
                          <a:ea typeface="Inter"/>
                          <a:cs typeface="Inter"/>
                          <a:sym typeface="Inter"/>
                        </a:rPr>
                        <a:t>contain communism</a:t>
                      </a:r>
                      <a:r>
                        <a:rPr lang="en-US" sz="2100">
                          <a:latin typeface="Inter"/>
                          <a:ea typeface="Inter"/>
                          <a:cs typeface="Inter"/>
                          <a:sym typeface="Inter"/>
                        </a:rPr>
                        <a:t> so they pursued the policy of </a:t>
                      </a:r>
                      <a:r>
                        <a:rPr b="1" lang="en-US" sz="2100">
                          <a:latin typeface="Inter"/>
                          <a:ea typeface="Inter"/>
                          <a:cs typeface="Inter"/>
                          <a:sym typeface="Inter"/>
                        </a:rPr>
                        <a:t>containment</a:t>
                      </a:r>
                      <a:r>
                        <a:rPr lang="en-US" sz="2100">
                          <a:latin typeface="Inter"/>
                          <a:ea typeface="Inter"/>
                          <a:cs typeface="Inter"/>
                          <a:sym typeface="Inter"/>
                        </a:rPr>
                        <a:t>. </a:t>
                      </a:r>
                      <a:endParaRPr b="1" sz="2100">
                        <a:latin typeface="Inter"/>
                        <a:ea typeface="Inter"/>
                        <a:cs typeface="Inter"/>
                        <a:sym typeface="Inter"/>
                      </a:endParaRPr>
                    </a:p>
                  </a:txBody>
                  <a:tcPr marT="63500" marB="63500" marR="63500" marL="63500"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vMerge="1"/>
                <a:tc>
                  <a:txBody>
                    <a:bodyPr/>
                    <a:lstStyle/>
                    <a:p>
                      <a:pPr indent="0" lvl="0" marL="0" rtl="0" algn="r">
                        <a:spcBef>
                          <a:spcPts val="0"/>
                        </a:spcBef>
                        <a:spcAft>
                          <a:spcPts val="0"/>
                        </a:spcAft>
                        <a:buNone/>
                      </a:pPr>
                      <a:r>
                        <a:rPr lang="en-US" sz="2100">
                          <a:latin typeface="Inter"/>
                          <a:ea typeface="Inter"/>
                          <a:cs typeface="Inter"/>
                          <a:sym typeface="Inter"/>
                        </a:rPr>
                        <a:t>The USSR wanted to </a:t>
                      </a:r>
                      <a:r>
                        <a:rPr b="1" lang="en-US" sz="2100" u="sng">
                          <a:latin typeface="Inter"/>
                          <a:ea typeface="Inter"/>
                          <a:cs typeface="Inter"/>
                          <a:sym typeface="Inter"/>
                        </a:rPr>
                        <a:t>promote communism</a:t>
                      </a:r>
                      <a:r>
                        <a:rPr lang="en-US" sz="2100">
                          <a:latin typeface="Inter"/>
                          <a:ea typeface="Inter"/>
                          <a:cs typeface="Inter"/>
                          <a:sym typeface="Inter"/>
                        </a:rPr>
                        <a:t> and spread these ideas to other countries.</a:t>
                      </a:r>
                      <a:endParaRPr b="1" sz="2100">
                        <a:latin typeface="Inter"/>
                        <a:ea typeface="Inter"/>
                        <a:cs typeface="Inter"/>
                        <a:sym typeface="Inter"/>
                      </a:endParaRPr>
                    </a:p>
                  </a:txBody>
                  <a:tcPr marT="63500" marB="63500" marR="63500" marL="63500"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